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3" autoAdjust="0"/>
    <p:restoredTop sz="94660"/>
  </p:normalViewPr>
  <p:slideViewPr>
    <p:cSldViewPr snapToGrid="0">
      <p:cViewPr varScale="1">
        <p:scale>
          <a:sx n="99" d="100"/>
          <a:sy n="99" d="100"/>
        </p:scale>
        <p:origin x="37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6DEE0-FD38-4759-9E46-BF5B84236AE7}" type="datetimeFigureOut">
              <a:rPr lang="ru-RU" smtClean="0"/>
              <a:t>22.09.2015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2F5CB-E9D9-4A00-80BF-AF1005393B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16735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6DEE0-FD38-4759-9E46-BF5B84236AE7}" type="datetimeFigureOut">
              <a:rPr lang="ru-RU" smtClean="0"/>
              <a:t>22.09.2015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2F5CB-E9D9-4A00-80BF-AF1005393B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64374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6DEE0-FD38-4759-9E46-BF5B84236AE7}" type="datetimeFigureOut">
              <a:rPr lang="ru-RU" smtClean="0"/>
              <a:t>22.09.2015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2F5CB-E9D9-4A00-80BF-AF1005393BF1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743787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6DEE0-FD38-4759-9E46-BF5B84236AE7}" type="datetimeFigureOut">
              <a:rPr lang="ru-RU" smtClean="0"/>
              <a:t>22.09.2015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2F5CB-E9D9-4A00-80BF-AF1005393B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27698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6DEE0-FD38-4759-9E46-BF5B84236AE7}" type="datetimeFigureOut">
              <a:rPr lang="ru-RU" smtClean="0"/>
              <a:t>22.09.2015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2F5CB-E9D9-4A00-80BF-AF1005393BF1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071439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6DEE0-FD38-4759-9E46-BF5B84236AE7}" type="datetimeFigureOut">
              <a:rPr lang="ru-RU" smtClean="0"/>
              <a:t>22.09.2015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2F5CB-E9D9-4A00-80BF-AF1005393B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81154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6DEE0-FD38-4759-9E46-BF5B84236AE7}" type="datetimeFigureOut">
              <a:rPr lang="ru-RU" smtClean="0"/>
              <a:t>22.09.2015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2F5CB-E9D9-4A00-80BF-AF1005393B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63706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6DEE0-FD38-4759-9E46-BF5B84236AE7}" type="datetimeFigureOut">
              <a:rPr lang="ru-RU" smtClean="0"/>
              <a:t>22.09.2015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2F5CB-E9D9-4A00-80BF-AF1005393B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4973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6DEE0-FD38-4759-9E46-BF5B84236AE7}" type="datetimeFigureOut">
              <a:rPr lang="ru-RU" smtClean="0"/>
              <a:t>22.09.2015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2F5CB-E9D9-4A00-80BF-AF1005393B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11341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6DEE0-FD38-4759-9E46-BF5B84236AE7}" type="datetimeFigureOut">
              <a:rPr lang="ru-RU" smtClean="0"/>
              <a:t>22.09.2015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2F5CB-E9D9-4A00-80BF-AF1005393B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78985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6DEE0-FD38-4759-9E46-BF5B84236AE7}" type="datetimeFigureOut">
              <a:rPr lang="ru-RU" smtClean="0"/>
              <a:t>22.09.2015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2F5CB-E9D9-4A00-80BF-AF1005393B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53027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6DEE0-FD38-4759-9E46-BF5B84236AE7}" type="datetimeFigureOut">
              <a:rPr lang="ru-RU" smtClean="0"/>
              <a:t>22.09.2015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2F5CB-E9D9-4A00-80BF-AF1005393B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44836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6DEE0-FD38-4759-9E46-BF5B84236AE7}" type="datetimeFigureOut">
              <a:rPr lang="ru-RU" smtClean="0"/>
              <a:t>22.09.2015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2F5CB-E9D9-4A00-80BF-AF1005393B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66768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6DEE0-FD38-4759-9E46-BF5B84236AE7}" type="datetimeFigureOut">
              <a:rPr lang="ru-RU" smtClean="0"/>
              <a:t>22.09.2015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2F5CB-E9D9-4A00-80BF-AF1005393B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26923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6DEE0-FD38-4759-9E46-BF5B84236AE7}" type="datetimeFigureOut">
              <a:rPr lang="ru-RU" smtClean="0"/>
              <a:t>22.09.2015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2F5CB-E9D9-4A00-80BF-AF1005393B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2850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6DEE0-FD38-4759-9E46-BF5B84236AE7}" type="datetimeFigureOut">
              <a:rPr lang="ru-RU" smtClean="0"/>
              <a:t>22.09.2015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2F5CB-E9D9-4A00-80BF-AF1005393B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24275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76DEE0-FD38-4759-9E46-BF5B84236AE7}" type="datetimeFigureOut">
              <a:rPr lang="ru-RU" smtClean="0"/>
              <a:t>22.09.2015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8F32F5CB-E9D9-4A00-80BF-AF1005393B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0309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2315325"/>
            <a:ext cx="7766936" cy="1646302"/>
          </a:xfrm>
        </p:spPr>
        <p:txBody>
          <a:bodyPr>
            <a:noAutofit/>
          </a:bodyPr>
          <a:lstStyle/>
          <a:p>
            <a:r>
              <a:rPr lang="ru-RU" sz="3600" b="1" dirty="0">
                <a:solidFill>
                  <a:schemeClr val="accent6">
                    <a:lumMod val="50000"/>
                  </a:schemeClr>
                </a:solidFill>
              </a:rPr>
              <a:t>Решение финансовых вопросов учреждения в ходе выполнения </a:t>
            </a:r>
            <a:r>
              <a:rPr lang="ru-RU" sz="3600" dirty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ru-RU" sz="3600" dirty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3600" b="1" dirty="0">
                <a:solidFill>
                  <a:schemeClr val="accent6">
                    <a:lumMod val="50000"/>
                  </a:schemeClr>
                </a:solidFill>
              </a:rPr>
              <a:t>федерального закона 442-ФЗ.</a:t>
            </a:r>
            <a:r>
              <a:rPr lang="ru-RU" sz="3600" dirty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ru-RU" sz="3600" dirty="0">
                <a:solidFill>
                  <a:schemeClr val="accent6">
                    <a:lumMod val="50000"/>
                  </a:schemeClr>
                </a:solidFill>
              </a:rPr>
            </a:br>
            <a:endParaRPr lang="ru-RU" sz="36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5285677"/>
            <a:ext cx="9144000" cy="1572323"/>
          </a:xfrm>
        </p:spPr>
        <p:txBody>
          <a:bodyPr>
            <a:noAutofit/>
          </a:bodyPr>
          <a:lstStyle/>
          <a:p>
            <a:r>
              <a:rPr lang="ru-RU" sz="2000" b="1" i="1" dirty="0" smtClean="0">
                <a:solidFill>
                  <a:schemeClr val="accent6">
                    <a:lumMod val="50000"/>
                  </a:schemeClr>
                </a:solidFill>
              </a:rPr>
              <a:t>Директор ГБУ «ЦСОГПВИИ г. Сарова</a:t>
            </a:r>
          </a:p>
          <a:p>
            <a:r>
              <a:rPr lang="ru-RU" sz="2000" b="1" i="1" dirty="0" smtClean="0">
                <a:solidFill>
                  <a:schemeClr val="accent6">
                    <a:lumMod val="50000"/>
                  </a:schemeClr>
                </a:solidFill>
              </a:rPr>
              <a:t>Козлов Сергей Станиславович</a:t>
            </a:r>
          </a:p>
          <a:p>
            <a:r>
              <a:rPr lang="ru-RU" sz="2000" b="1" i="1" dirty="0" smtClean="0">
                <a:solidFill>
                  <a:schemeClr val="accent6">
                    <a:lumMod val="50000"/>
                  </a:schemeClr>
                </a:solidFill>
              </a:rPr>
              <a:t>Сентябрь 2015 г</a:t>
            </a:r>
            <a:endParaRPr lang="ru-RU" sz="2000" b="1" i="1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4" name="Picture 9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911927" cy="19119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45013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17958" y="363657"/>
            <a:ext cx="8596668" cy="1320800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chemeClr val="accent6">
                    <a:lumMod val="50000"/>
                  </a:schemeClr>
                </a:solidFill>
              </a:rPr>
              <a:t>Финансовые </a:t>
            </a:r>
            <a:r>
              <a:rPr lang="ru-RU" sz="3200" b="1" dirty="0" smtClean="0">
                <a:solidFill>
                  <a:schemeClr val="accent6">
                    <a:lumMod val="50000"/>
                  </a:schemeClr>
                </a:solidFill>
              </a:rPr>
              <a:t>трудности учреждения</a:t>
            </a:r>
            <a:endParaRPr lang="ru-RU" sz="32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02264" y="2102924"/>
            <a:ext cx="8596668" cy="3880773"/>
          </a:xfrm>
        </p:spPr>
        <p:txBody>
          <a:bodyPr>
            <a:normAutofit fontScale="92500"/>
          </a:bodyPr>
          <a:lstStyle/>
          <a:p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</a:rPr>
              <a:t>Сокращение предельных объемов финансирования</a:t>
            </a:r>
          </a:p>
          <a:p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</a:rPr>
              <a:t>Уменьшение целевых средств</a:t>
            </a:r>
          </a:p>
          <a:p>
            <a:r>
              <a:rPr lang="ru-RU" sz="2400" dirty="0">
                <a:solidFill>
                  <a:schemeClr val="accent6">
                    <a:lumMod val="75000"/>
                  </a:schemeClr>
                </a:solidFill>
              </a:rPr>
              <a:t>Сокращение тарифов на питание</a:t>
            </a:r>
          </a:p>
          <a:p>
            <a:r>
              <a:rPr lang="ru-RU" sz="2400" dirty="0">
                <a:solidFill>
                  <a:schemeClr val="accent6">
                    <a:lumMod val="75000"/>
                  </a:schemeClr>
                </a:solidFill>
              </a:rPr>
              <a:t>Сокращение отделения дневного пребывания</a:t>
            </a:r>
          </a:p>
          <a:p>
            <a:r>
              <a:rPr lang="ru-RU" sz="2400" dirty="0">
                <a:solidFill>
                  <a:schemeClr val="accent6">
                    <a:lumMod val="75000"/>
                  </a:schemeClr>
                </a:solidFill>
              </a:rPr>
              <a:t>Дисбаланс уровней заработной платы </a:t>
            </a:r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</a:rPr>
              <a:t>в учреждении</a:t>
            </a:r>
            <a:endParaRPr lang="ru-RU" sz="2400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</a:rPr>
              <a:t>Жесткое </a:t>
            </a:r>
            <a:r>
              <a:rPr lang="ru-RU" sz="2400" dirty="0">
                <a:solidFill>
                  <a:schemeClr val="accent6">
                    <a:lumMod val="75000"/>
                  </a:schemeClr>
                </a:solidFill>
              </a:rPr>
              <a:t>закрепление ФОП отдельных категорий работников</a:t>
            </a:r>
          </a:p>
          <a:p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</a:rPr>
              <a:t>Повышение цен на приобретаемые товары и услуги</a:t>
            </a:r>
          </a:p>
          <a:p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</a:rPr>
              <a:t>Уменьшение платы за предоставление социальных услуг</a:t>
            </a:r>
          </a:p>
          <a:p>
            <a:endParaRPr lang="ru-RU" sz="2400" dirty="0" smtClean="0">
              <a:solidFill>
                <a:schemeClr val="accent6">
                  <a:lumMod val="75000"/>
                </a:schemeClr>
              </a:solidFill>
            </a:endParaRPr>
          </a:p>
          <a:p>
            <a:endParaRPr lang="ru-RU" dirty="0"/>
          </a:p>
        </p:txBody>
      </p:sp>
      <p:pic>
        <p:nvPicPr>
          <p:cNvPr id="4" name="Picture 9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911927" cy="19119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22174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28124" y="839789"/>
            <a:ext cx="8596668" cy="1320800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chemeClr val="accent6">
                    <a:lumMod val="50000"/>
                  </a:schemeClr>
                </a:solidFill>
              </a:rPr>
              <a:t>Пути улучшения финансового </a:t>
            </a:r>
            <a:br>
              <a:rPr lang="ru-RU" sz="3200" b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3200" b="1" dirty="0" smtClean="0">
                <a:solidFill>
                  <a:schemeClr val="accent6">
                    <a:lumMod val="50000"/>
                  </a:schemeClr>
                </a:solidFill>
              </a:rPr>
              <a:t>положения учреждения</a:t>
            </a:r>
            <a:endParaRPr lang="ru-RU" sz="32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83712" y="2498340"/>
            <a:ext cx="8596668" cy="3880773"/>
          </a:xfrm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chemeClr val="accent6">
                    <a:lumMod val="75000"/>
                  </a:schemeClr>
                </a:solidFill>
              </a:rPr>
              <a:t>Увеличение поступления средств от предоставления услуг</a:t>
            </a:r>
          </a:p>
          <a:p>
            <a:pPr marL="0" indent="0">
              <a:buNone/>
            </a:pPr>
            <a:endParaRPr lang="ru-RU" sz="3200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ru-RU" sz="3200" dirty="0" smtClean="0">
                <a:solidFill>
                  <a:schemeClr val="accent6">
                    <a:lumMod val="75000"/>
                  </a:schemeClr>
                </a:solidFill>
              </a:rPr>
              <a:t>Сокращение расходов</a:t>
            </a:r>
            <a:endParaRPr lang="ru-RU" sz="3200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4" name="Picture 9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911927" cy="19119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11900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6977" y="715458"/>
            <a:ext cx="8596668" cy="1320800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chemeClr val="accent6">
                    <a:lumMod val="50000"/>
                  </a:schemeClr>
                </a:solidFill>
              </a:rPr>
              <a:t>Увеличение внебюджетных доходов</a:t>
            </a:r>
            <a:endParaRPr lang="ru-RU" sz="32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69312" y="2223731"/>
            <a:ext cx="8596668" cy="3880773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</a:rPr>
              <a:t>Увеличение количества обслуживаемых клиентов</a:t>
            </a:r>
          </a:p>
          <a:p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</a:rPr>
              <a:t>Внедрение новых услуг</a:t>
            </a:r>
          </a:p>
          <a:p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</a:rPr>
              <a:t>Увеличение стоимости дополнительных услуг</a:t>
            </a:r>
          </a:p>
          <a:p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</a:rPr>
              <a:t>Привлечение клиентов</a:t>
            </a:r>
          </a:p>
          <a:p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</a:rPr>
              <a:t>Привлечение средств фондов, грантов</a:t>
            </a:r>
          </a:p>
          <a:p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</a:rPr>
              <a:t>Привлечение спонсорской и благотворительной помощи</a:t>
            </a:r>
          </a:p>
          <a:p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</a:rPr>
              <a:t>Материальное стимулирование организаторов дополнительных услуг</a:t>
            </a:r>
            <a:endParaRPr lang="ru-RU" sz="2400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4" name="Picture 9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911927" cy="19119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90322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chemeClr val="accent6">
                    <a:lumMod val="50000"/>
                  </a:schemeClr>
                </a:solidFill>
              </a:rPr>
              <a:t>Сокращение расходов</a:t>
            </a:r>
            <a:endParaRPr lang="ru-RU" sz="32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11927" y="2218254"/>
            <a:ext cx="8596668" cy="3880773"/>
          </a:xfrm>
        </p:spPr>
        <p:txBody>
          <a:bodyPr/>
          <a:lstStyle/>
          <a:p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</a:rPr>
              <a:t>Сокращение планов развития</a:t>
            </a:r>
          </a:p>
          <a:p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</a:rPr>
              <a:t>Отказ от аренды помещений</a:t>
            </a:r>
          </a:p>
          <a:p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</a:rPr>
              <a:t>Организация </a:t>
            </a:r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</a:rPr>
              <a:t>новых услуг</a:t>
            </a:r>
            <a:endParaRPr lang="ru-RU" sz="2400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</a:rPr>
              <a:t>Перераспределение средств от предоставляемых услуг</a:t>
            </a:r>
          </a:p>
          <a:p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</a:rPr>
              <a:t>Сокращение транспортных расходов</a:t>
            </a:r>
          </a:p>
          <a:p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</a:rPr>
              <a:t>Сокращение расходов на обучение</a:t>
            </a:r>
          </a:p>
          <a:p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</a:rPr>
              <a:t>Проведение централизованных закупок</a:t>
            </a:r>
          </a:p>
          <a:p>
            <a:endParaRPr lang="ru-RU" dirty="0"/>
          </a:p>
        </p:txBody>
      </p:sp>
      <p:pic>
        <p:nvPicPr>
          <p:cNvPr id="4" name="Picture 9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911927" cy="19119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19733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23540" y="846365"/>
            <a:ext cx="8596668" cy="1320800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chemeClr val="accent6">
                    <a:lumMod val="50000"/>
                  </a:schemeClr>
                </a:solidFill>
              </a:rPr>
              <a:t>Участие МСП НО в решении </a:t>
            </a:r>
            <a:br>
              <a:rPr lang="ru-RU" sz="3200" b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3200" b="1" dirty="0" smtClean="0">
                <a:solidFill>
                  <a:schemeClr val="accent6">
                    <a:lumMod val="50000"/>
                  </a:schemeClr>
                </a:solidFill>
              </a:rPr>
              <a:t>финансовых вопросов учреждения </a:t>
            </a:r>
            <a:endParaRPr lang="ru-RU" sz="32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23540" y="2167165"/>
            <a:ext cx="8596668" cy="3880773"/>
          </a:xfrm>
        </p:spPr>
        <p:txBody>
          <a:bodyPr>
            <a:noAutofit/>
          </a:bodyPr>
          <a:lstStyle/>
          <a:p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</a:rPr>
              <a:t>Выделение целевых средств на проведение медицинских осмотров сотрудников</a:t>
            </a:r>
          </a:p>
          <a:p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</a:rPr>
              <a:t>Централизованное приобретение лицензионного программного обеспечения</a:t>
            </a:r>
          </a:p>
          <a:p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</a:rPr>
              <a:t>Финансирование мероприятий по обеспечению доступной среды</a:t>
            </a:r>
          </a:p>
          <a:p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</a:rPr>
              <a:t>Пересмотр стоимости дополнительных услуг</a:t>
            </a:r>
          </a:p>
          <a:p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</a:rPr>
              <a:t>Коррекция штатного расписания</a:t>
            </a:r>
          </a:p>
          <a:p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</a:rPr>
              <a:t>Повышение материальной заинтересованности директора</a:t>
            </a:r>
            <a:endParaRPr lang="ru-RU" sz="2400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4" name="Picture 9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911927" cy="19119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0428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84</TotalTime>
  <Words>167</Words>
  <Application>Microsoft Office PowerPoint</Application>
  <PresentationFormat>Широкоэкранный</PresentationFormat>
  <Paragraphs>40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Arial</vt:lpstr>
      <vt:lpstr>Trebuchet MS</vt:lpstr>
      <vt:lpstr>Wingdings 3</vt:lpstr>
      <vt:lpstr>Грань</vt:lpstr>
      <vt:lpstr>Решение финансовых вопросов учреждения в ходе выполнения  федерального закона 442-ФЗ. </vt:lpstr>
      <vt:lpstr>Финансовые трудности учреждения</vt:lpstr>
      <vt:lpstr>Пути улучшения финансового  положения учреждения</vt:lpstr>
      <vt:lpstr>Увеличение внебюджетных доходов</vt:lpstr>
      <vt:lpstr>Сокращение расходов</vt:lpstr>
      <vt:lpstr>Участие МСП НО в решении  финансовых вопросов учреждения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Финансовые трудности учреждений и пути их решения.</dc:title>
  <dc:creator>Козлов</dc:creator>
  <cp:lastModifiedBy>Козлов</cp:lastModifiedBy>
  <cp:revision>13</cp:revision>
  <dcterms:created xsi:type="dcterms:W3CDTF">2015-09-20T17:48:55Z</dcterms:created>
  <dcterms:modified xsi:type="dcterms:W3CDTF">2015-09-22T13:21:58Z</dcterms:modified>
</cp:coreProperties>
</file>