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73" r:id="rId5"/>
    <p:sldId id="272" r:id="rId6"/>
    <p:sldId id="270" r:id="rId7"/>
    <p:sldId id="269" r:id="rId8"/>
    <p:sldId id="268" r:id="rId9"/>
    <p:sldId id="267" r:id="rId10"/>
    <p:sldId id="271" r:id="rId11"/>
    <p:sldId id="265" r:id="rId12"/>
    <p:sldId id="259" r:id="rId13"/>
    <p:sldId id="264" r:id="rId14"/>
    <p:sldId id="260" r:id="rId15"/>
    <p:sldId id="263" r:id="rId16"/>
    <p:sldId id="278" r:id="rId17"/>
    <p:sldId id="277" r:id="rId18"/>
    <p:sldId id="281" r:id="rId19"/>
    <p:sldId id="266" r:id="rId20"/>
    <p:sldId id="279" r:id="rId21"/>
    <p:sldId id="274" r:id="rId22"/>
    <p:sldId id="262" r:id="rId23"/>
    <p:sldId id="261" r:id="rId24"/>
    <p:sldId id="276" r:id="rId25"/>
    <p:sldId id="275" r:id="rId26"/>
    <p:sldId id="280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4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46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4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9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5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7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33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0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1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F6EC-1346-4AF7-ACE6-04EF4C4F77C3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D756-13EC-447A-B3C5-5A4D488C1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6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-39589"/>
            <a:ext cx="8856984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Министерство социальной политики Нижегородской области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Государственное бюджетное учреждение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508000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«Областной центр социального обслуживания граждан пожилого возраста и инвалидов»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887" t="8742" r="9855"/>
          <a:stretch/>
        </p:blipFill>
        <p:spPr bwMode="auto">
          <a:xfrm>
            <a:off x="179512" y="1988840"/>
            <a:ext cx="4248980" cy="27551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15408" y="2047488"/>
            <a:ext cx="53285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«Формирование «Личных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дел» граждан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обслуживаемых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 социально-бытовых </a:t>
            </a:r>
          </a:p>
          <a:p>
            <a:pPr lvl="0" indent="450215"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и социально-медицинских отделениях</a:t>
            </a:r>
          </a:p>
          <a:p>
            <a:pPr lvl="0" indent="450215"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по Федеральному закону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indent="450215"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от 28 декабря 2013 г. № 442»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25689" y="4849797"/>
            <a:ext cx="4463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215" algn="ctr">
              <a:lnSpc>
                <a:spcPct val="150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Методические рекомендации</a:t>
            </a:r>
            <a:endParaRPr lang="ru-RU" sz="11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616530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Нижний Новгород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2015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704885"/>
            <a:ext cx="45109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«Личное дело» гражданина включает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 себя: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963" y="116632"/>
            <a:ext cx="4351599" cy="6624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4624"/>
            <a:ext cx="9143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buAutoNum type="arabicPeriod"/>
            </a:pPr>
            <a:r>
              <a:rPr lang="ru-RU" sz="22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Заявление о зачислении на </a:t>
            </a:r>
            <a:r>
              <a:rPr lang="ru-RU" sz="22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социальное </a:t>
            </a:r>
            <a:r>
              <a:rPr lang="ru-RU" sz="22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обслуживание на дому</a:t>
            </a:r>
            <a:endParaRPr lang="ru-RU" sz="22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327" y="475511"/>
            <a:ext cx="4643953" cy="62658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492" y="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2. Индивидуальная программа предоставления социальных </a:t>
            </a:r>
            <a:r>
              <a:rPr lang="ru-RU" sz="22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услуг</a:t>
            </a:r>
            <a:endParaRPr lang="ru-RU" sz="22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51" b="44337"/>
          <a:stretch/>
        </p:blipFill>
        <p:spPr bwMode="auto">
          <a:xfrm>
            <a:off x="107504" y="430887"/>
            <a:ext cx="4401980" cy="3848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940152" y="404664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200"/>
              </a:spcBef>
              <a:spcAft>
                <a:spcPts val="300"/>
              </a:spcAft>
            </a:pPr>
            <a:r>
              <a:rPr lang="ru-RU" sz="1100" b="1" kern="1600" dirty="0" smtClean="0">
                <a:latin typeface="Cambria"/>
                <a:ea typeface="Times New Roman"/>
              </a:rPr>
              <a:t>3. Социально-психологические</a:t>
            </a:r>
            <a:endParaRPr lang="ru-RU" sz="1100" b="1" kern="1600" dirty="0">
              <a:effectLst/>
              <a:latin typeface="Cambria"/>
              <a:ea typeface="Times New Roman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620688"/>
            <a:ext cx="4571999" cy="109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50964" y="1582826"/>
            <a:ext cx="22140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200"/>
              </a:spcBef>
              <a:spcAft>
                <a:spcPts val="300"/>
              </a:spcAft>
            </a:pPr>
            <a:r>
              <a:rPr lang="ru-RU" sz="1100" b="1" kern="1600" dirty="0" smtClean="0">
                <a:latin typeface="Cambria"/>
                <a:ea typeface="Times New Roman"/>
              </a:rPr>
              <a:t>4. Социально-педагогические</a:t>
            </a:r>
            <a:endParaRPr lang="ru-RU" sz="1100" b="1" kern="1600" dirty="0">
              <a:effectLst/>
              <a:latin typeface="Cambria"/>
              <a:ea typeface="Times New Roman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 bwMode="auto">
          <a:xfrm>
            <a:off x="4581492" y="1844824"/>
            <a:ext cx="4572000" cy="1094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970513" y="2808124"/>
            <a:ext cx="178446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200"/>
              </a:spcBef>
              <a:spcAft>
                <a:spcPts val="300"/>
              </a:spcAft>
            </a:pPr>
            <a:r>
              <a:rPr lang="ru-RU" sz="1100" b="1" kern="1600" dirty="0" smtClean="0">
                <a:latin typeface="Cambria"/>
                <a:ea typeface="Times New Roman"/>
              </a:rPr>
              <a:t>5. Социально-трудовые</a:t>
            </a:r>
            <a:endParaRPr lang="ru-RU" sz="1100" b="1" kern="1600" dirty="0">
              <a:effectLst/>
              <a:latin typeface="Cambria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70513" y="4018275"/>
            <a:ext cx="17892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200"/>
              </a:spcBef>
              <a:spcAft>
                <a:spcPts val="300"/>
              </a:spcAft>
            </a:pPr>
            <a:r>
              <a:rPr lang="ru-RU" sz="1100" b="1" kern="1600" dirty="0" smtClean="0">
                <a:latin typeface="Cambria"/>
                <a:ea typeface="Times New Roman"/>
              </a:rPr>
              <a:t>6. Социально-правовые</a:t>
            </a:r>
            <a:endParaRPr lang="ru-RU" sz="1100" b="1" kern="1600" dirty="0">
              <a:effectLst/>
              <a:latin typeface="Cambria"/>
              <a:ea typeface="Times New Roman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99" y="3041721"/>
            <a:ext cx="4636993" cy="1107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92" y="4221088"/>
            <a:ext cx="4572026" cy="1059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788024" y="5157192"/>
            <a:ext cx="421619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 lang="ru-RU" sz="1100" b="1" kern="1600" dirty="0" smtClean="0">
                <a:latin typeface="Times New Roman"/>
                <a:ea typeface="Times New Roman"/>
              </a:rPr>
              <a:t>7. Услуги </a:t>
            </a:r>
            <a:r>
              <a:rPr lang="ru-RU" sz="1100" b="1" kern="1600" dirty="0">
                <a:latin typeface="Times New Roman"/>
                <a:ea typeface="Times New Roman"/>
              </a:rPr>
              <a:t>в целях повышения коммуникативного потенциала получателей социальных услуг, имеющих ограничения жизнедеятельности, в том числе детей-инвалидов</a:t>
            </a:r>
            <a:endParaRPr lang="ru-RU" sz="1100" b="1" kern="1600" dirty="0">
              <a:effectLst/>
              <a:latin typeface="Cambria"/>
              <a:ea typeface="Times New Roman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92" y="5733256"/>
            <a:ext cx="4542787" cy="105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6" r="2358" b="3091"/>
          <a:stretch/>
        </p:blipFill>
        <p:spPr bwMode="auto">
          <a:xfrm>
            <a:off x="107505" y="4365104"/>
            <a:ext cx="4434294" cy="234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890" y="116632"/>
            <a:ext cx="40470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100" b="1" dirty="0" smtClean="0">
                <a:latin typeface="Times New Roman"/>
                <a:ea typeface="Times New Roman"/>
              </a:rPr>
              <a:t>8. Условия </a:t>
            </a:r>
            <a:r>
              <a:rPr lang="ru-RU" sz="1100" b="1" dirty="0">
                <a:latin typeface="Times New Roman"/>
                <a:ea typeface="Times New Roman"/>
              </a:rPr>
              <a:t>предоставления социальных услуг: </a:t>
            </a:r>
            <a:endParaRPr lang="ru-RU" sz="1100" dirty="0">
              <a:effectLst/>
              <a:latin typeface="Courier New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196" y="105273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 smtClean="0">
                <a:latin typeface="Times New Roman"/>
                <a:ea typeface="Times New Roman"/>
              </a:rPr>
              <a:t>9. Перечень </a:t>
            </a:r>
            <a:r>
              <a:rPr lang="ru-RU" sz="1100" b="1" dirty="0">
                <a:latin typeface="Times New Roman"/>
                <a:ea typeface="Times New Roman"/>
              </a:rPr>
              <a:t>рекомендуемых поставщиков социальных услуг:</a:t>
            </a:r>
            <a:endParaRPr lang="ru-RU" sz="1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1" y="334922"/>
            <a:ext cx="4347471" cy="64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8" y="1316655"/>
            <a:ext cx="4461048" cy="144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256" y="27204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sz="1100" b="1" dirty="0" smtClean="0">
                <a:latin typeface="Times New Roman"/>
                <a:ea typeface="Times New Roman"/>
              </a:rPr>
              <a:t>10. Отказ </a:t>
            </a:r>
            <a:r>
              <a:rPr lang="ru-RU" sz="1100" b="1" dirty="0">
                <a:latin typeface="Times New Roman"/>
                <a:ea typeface="Times New Roman"/>
              </a:rPr>
              <a:t>от социального обслуживания, социальной услуги:</a:t>
            </a:r>
            <a:endParaRPr lang="ru-RU" sz="11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068960"/>
            <a:ext cx="455157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426" y="4077072"/>
            <a:ext cx="44895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Times New Roman"/>
                <a:ea typeface="Times New Roman"/>
              </a:rPr>
              <a:t>11. Мероприятия </a:t>
            </a:r>
            <a:r>
              <a:rPr lang="ru-RU" sz="1100" b="1" dirty="0">
                <a:latin typeface="Times New Roman"/>
                <a:ea typeface="Times New Roman"/>
              </a:rPr>
              <a:t>по социальному сопровождению:</a:t>
            </a:r>
            <a:endParaRPr lang="ru-RU" sz="11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16202"/>
            <a:ext cx="4551575" cy="64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6" y="5157192"/>
            <a:ext cx="4608512" cy="1611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4619" y="20960"/>
            <a:ext cx="9148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3. 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Копия документа, удостоверяющего личность гражданина (паспорт; свидетельство о рождении – для лиц, не достигших 14-летнего возраста; заграничный паспорт – для постоянно проживающих за границей граждан, которые временно находятся на территории Российской Федерации; справку об освобождении из мест лишения свободы – для лиц, освободившихся из мест лишения свободы; иные выдаваемые в установленном порядке документы, удостоверяющие личность гражданина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) 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2902074"/>
            <a:ext cx="8856985" cy="232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166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4. Справка   о доходах получателя социальных услуг и членов его семьи (при  наличии),  необходимые для определения среднедушевого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дохода 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9" y="824518"/>
            <a:ext cx="5196109" cy="5833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77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5. Справка о составе семьи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заявителя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495126"/>
            <a:ext cx="6069013" cy="631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" y="44624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6.Заключение о состоянии здоровья (справка ВКК, КЭК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)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3066"/>
            <a:ext cx="7383064" cy="496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" y="44624"/>
            <a:ext cx="9143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7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. Справка, копия свидетельства, удостоверения или иного документа установленного образца о праве на льготы в соответствии с действующим законодательством – предоставляется при наличии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льгот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48" y="1492336"/>
            <a:ext cx="8755346" cy="452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864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8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. Копия 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справки бюро медико-социальной экспертизы </a:t>
            </a:r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  <a:p>
            <a:pPr lvl="0" indent="457200" algn="ctr"/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(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врачебно-трудовой экспертизы) – представляется только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инвалидами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764705"/>
            <a:ext cx="4752527" cy="613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764704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Цель данного пособия: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формирование единого официального источника полной и достоверной информации о получателях социальных услуг, эффективность и удобство работы   специалистами Центра с документацией. 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05" y="1099195"/>
            <a:ext cx="7609727" cy="4130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" y="11684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9. Копия страхового свидетельства государственного </a:t>
            </a:r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  <a:p>
            <a:pPr lvl="0" indent="457200" algn="ctr"/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пенсионного 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страхования (СНИЛС)</a:t>
            </a:r>
          </a:p>
        </p:txBody>
      </p:sp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" y="33195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10. Акт социально-бытового обследования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гражданина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433305"/>
            <a:ext cx="4536503" cy="625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48680"/>
            <a:ext cx="436372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5" b="5457"/>
          <a:stretch/>
        </p:blipFill>
        <p:spPr bwMode="auto">
          <a:xfrm>
            <a:off x="4788024" y="444735"/>
            <a:ext cx="4248472" cy="6225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4735"/>
            <a:ext cx="4392487" cy="637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4624"/>
            <a:ext cx="9108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11. Договор на оказание услуг по социальному обслуживанию на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дому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4166421" cy="6669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3815"/>
            <a:ext cx="4536504" cy="6309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778323"/>
            <a:ext cx="4752527" cy="5963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-1" y="2092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12. Приказ директора Центра о зачислении гражданина </a:t>
            </a:r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  <a:p>
            <a:pPr lvl="0" indent="457200" algn="ctr"/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на </a:t>
            </a: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социальное обслуживание на </a:t>
            </a:r>
            <a:r>
              <a:rPr lang="ru-RU" sz="20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дому</a:t>
            </a:r>
            <a:endParaRPr lang="ru-RU" sz="20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548680"/>
            <a:ext cx="5926137" cy="60505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-1" y="5486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13. Протокол по установлению размера оплаты за обслуживание на дому</a:t>
            </a:r>
          </a:p>
        </p:txBody>
      </p:sp>
    </p:spTree>
    <p:extLst>
      <p:ext uri="{BB962C8B-B14F-4D97-AF65-F5344CB8AC3E}">
        <p14:creationId xmlns:p14="http://schemas.microsoft.com/office/powerpoint/2010/main" val="37179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920621"/>
            <a:ext cx="59046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 fontAlgn="base"/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14</a:t>
            </a: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. Иные документы, которые граждане по своему желанию дополнительно могут предоставить, имеющие значение при зачислении на обслуживание на дому </a:t>
            </a:r>
          </a:p>
        </p:txBody>
      </p:sp>
    </p:spTree>
    <p:extLst>
      <p:ext uri="{BB962C8B-B14F-4D97-AF65-F5344CB8AC3E}">
        <p14:creationId xmlns:p14="http://schemas.microsoft.com/office/powerpoint/2010/main" val="41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2132856"/>
            <a:ext cx="5904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 fontAlgn="base"/>
            <a:r>
              <a:rPr lang="ru-RU" sz="54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Спасибо </a:t>
            </a:r>
          </a:p>
          <a:p>
            <a:pPr indent="457200" algn="ctr" fontAlgn="base"/>
            <a:r>
              <a:rPr lang="ru-RU" sz="5400" b="1" dirty="0" smtClean="0">
                <a:solidFill>
                  <a:srgbClr val="4F81BD">
                    <a:lumMod val="75000"/>
                  </a:srgbClr>
                </a:solidFill>
                <a:latin typeface="Times New Roman"/>
                <a:ea typeface="Times New Roman"/>
              </a:rPr>
              <a:t>за внимание</a:t>
            </a:r>
            <a:endParaRPr lang="ru-RU" sz="5400" b="1" dirty="0">
              <a:solidFill>
                <a:srgbClr val="4F81BD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15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2793"/>
            <a:ext cx="892899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Условия и порядок приёма граждан в отделение социально-бытового (социально-медицинского) обслуживания на дому определены: </a:t>
            </a:r>
          </a:p>
          <a:p>
            <a:pPr indent="270510" algn="ctr">
              <a:spcAft>
                <a:spcPts val="0"/>
              </a:spcAft>
            </a:pPr>
            <a:endParaRPr lang="ru-RU" sz="800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Федеральным законом от 28.12.2013 года № 442 «Об основах  социального обслуживания граждан в РФ»;</a:t>
            </a:r>
          </a:p>
          <a:p>
            <a:pPr lvl="0" algn="just">
              <a:spcAft>
                <a:spcPts val="0"/>
              </a:spcAf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buFont typeface="Symbol"/>
              <a:buChar char="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Постановлением  Правительства РФ от 18.10.2014 года № 1075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;</a:t>
            </a:r>
          </a:p>
          <a:p>
            <a:pPr algn="just"/>
            <a:endParaRPr lang="ru-RU" sz="80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Приказом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Министерства труда и социальной защиты РФ от 24.11.2014года № 939н;</a:t>
            </a:r>
          </a:p>
          <a:p>
            <a:pPr lvl="0" algn="just">
              <a:spcAft>
                <a:spcPts val="0"/>
              </a:spcAf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Приказом Министерства труда и социальной защиты РФ от 10.11.2014года № 874н;</a:t>
            </a:r>
          </a:p>
          <a:p>
            <a:pPr lvl="0" algn="just">
              <a:spcAft>
                <a:spcPts val="0"/>
              </a:spcAf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Законом Нижегородской области от 05.11.2014 года № 146 «О  социальном обслуживании граждан в нижегородской области»;</a:t>
            </a:r>
          </a:p>
          <a:p>
            <a:pPr lvl="0" algn="just">
              <a:spcAft>
                <a:spcPts val="0"/>
              </a:spcAf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0215" algn="l"/>
                <a:tab pos="679450" algn="l"/>
              </a:tabLs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Постановлением Правительства Нижегородской области от 08.08.2006 года № 252 (пункты 4.3. и 5.3.) «Порядок предоставления социальных услуг государственными учреждениями «Комплексный центр социального обслуживания населения»; </a:t>
            </a:r>
          </a:p>
          <a:p>
            <a:pPr lvl="0" algn="just">
              <a:spcAft>
                <a:spcPts val="0"/>
              </a:spcAft>
              <a:tabLst>
                <a:tab pos="450215" algn="l"/>
                <a:tab pos="679450" algn="l"/>
              </a:tabLs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0215" algn="l"/>
                <a:tab pos="679450" algn="l"/>
              </a:tabLs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Постановлением Правительства Нижегородской области от 25.08.2006 года № 277 (пункты 3.3. и 4.3.) «Порядок предоставления социальных услуг государственными учреждениями Нижегородской области «Центр социального обслуживания граждан пожилого возраста и инвалидов»;</a:t>
            </a:r>
          </a:p>
          <a:p>
            <a:pPr lvl="0" algn="just">
              <a:spcAft>
                <a:spcPts val="0"/>
              </a:spcAft>
              <a:tabLst>
                <a:tab pos="450215" algn="l"/>
                <a:tab pos="679450" algn="l"/>
              </a:tabLst>
            </a:pPr>
            <a:endParaRPr lang="ru-RU" sz="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0215" algn="l"/>
                <a:tab pos="679450" algn="l"/>
              </a:tabLs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Постановлением Правительства Нижегородской области от 06.05.2015 года № 268 «Об утверждении размера платы за предоставление социальных услуг и порядка ее взимания в государственных учреждениях социального обслуживания Нижегородской области»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54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5" y="-99392"/>
            <a:ext cx="8928992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Порядок зачисления гражданина на получение </a:t>
            </a:r>
            <a:endParaRPr lang="ru-RU" sz="26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социальных услуг на дому</a:t>
            </a:r>
            <a:endParaRPr lang="ru-RU" sz="26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  <a:tabLst>
                <a:tab pos="450215" algn="l"/>
              </a:tabLst>
            </a:pP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11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  <a:tabLst>
                <a:tab pos="450215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соответствии с данными нормативно-правовыми документами для зачисления на обслуживание в социально-бытовое (социально-медицинское) отделение граждане представляют в Центр следующие документы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:</a:t>
            </a: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  <a:buAutoNum type="arabicPeriod"/>
              <a:tabLst>
                <a:tab pos="540385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окумент, удостоверяющий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личность гражданина (паспорт; свидетельство о рождении – для лиц, не достигших 14-летнего возраста; заграничный паспорт – для постоянно проживающих за границей граждан, которые временно находятся на территории Российской Федерации; справку об освобождении из мест лишения свободы – для лиц, освободившихся из мест лишения свободы; иные выдаваемые в установленном порядке документы, удостоверяющие личность гражданина);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  <a:tabLst>
                <a:tab pos="540385" algn="l"/>
              </a:tabLs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2. Личное письменное заявление (или законного представителя гражданина) о зачислении гражданина на обслуживание в социально-бытовое (социально-медицинское) отделение с указанием сведений о доходах получателя социальных услуг и членов его семьи (при  наличии), необходимых для определения среднедушевого дохода для предоставления социальных услуг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indent="238125" algn="just">
              <a:spcAft>
                <a:spcPts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270510" algn="just" fontAlgn="base"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 3.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Индивидуальную программу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предоставления социальных услуг, в которой указаны форма социального обслуживания, виды, объём, периодичность, условия, сроки предоставления социальных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9213"/>
            <a:ext cx="892899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Дополнительно гражданин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indent="45720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(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или законный представитель гражданина)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indent="45720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представляет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следующие документы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lvl="0" indent="457200" algn="just"/>
            <a:endParaRPr lang="ru-RU" sz="1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indent="457200"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1.  Справка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о составе семьи.</a:t>
            </a:r>
          </a:p>
          <a:p>
            <a:pPr lvl="0" indent="457200"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2. Медицинское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заключение об отсутствии медицинских противопоказаний к социальному обслуживанию на дому и рекомендуемом виде социального обслуживания на дому. Порядок выдачи заключения определяется министерством здравоохранения Нижегородской области (мед. Справки ВКК, КЭК)</a:t>
            </a:r>
          </a:p>
          <a:p>
            <a:pPr lvl="0" indent="457200" algn="just" fontAlgn="base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3.Справка   о доходах получателя социальных услуг и членов его семьи (при  наличии), если гражданин не является пенсионером пенсионного фонда РФ.</a:t>
            </a:r>
          </a:p>
          <a:p>
            <a:pPr lvl="0" indent="457200"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4.Копия свидетельства, удостоверения или иного документа установленного образца о праве на льготы.</a:t>
            </a:r>
          </a:p>
          <a:p>
            <a:pPr lvl="0" indent="457200"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5. Копия справки, подтверждающая факт установления инвалидности, выдаваемая федеральным государственным учреждением медико- социальной экспертизы (для инвалидов).</a:t>
            </a:r>
          </a:p>
          <a:p>
            <a:pPr lvl="0" indent="457200" algn="just" fontAlgn="base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6. Страховое свидетельство государственного пенсионного страхования (СНИЛС)</a:t>
            </a: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04664"/>
            <a:ext cx="8712968" cy="61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Копии документов, не заверенные организацией, выдавшей соответствующие документы, или нотариально, предоставляются с предъявлением оригинала.</a:t>
            </a:r>
          </a:p>
          <a:p>
            <a:pPr indent="23812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Гражданин (или его законный представитель) передаёт в Центр документы и заявление о зачислении на социально-бытовое (социально-медицинское) обслуживание на дому специалисту по социальной работе срочного социального обслуживания или направляет заявление по месту своего жительства специалисту по социальной работе отделения срочного социального обслуживания, работающему по участковому принципу.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16632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Центр:</a:t>
            </a:r>
          </a:p>
          <a:p>
            <a:pPr indent="23812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Организует силами специалистов срочного отделения обследование социально-бытовых условий проживания гражданина, его материального и семейного положения, по результатам которого составляется акт социально-бытового обследования гражданина (подписывается специалистом по социальной работе и заведующим срочным отделением);</a:t>
            </a:r>
          </a:p>
          <a:p>
            <a:pPr indent="23812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На основании представленных документов директор Центра принимает решение о зачислении гражданина на социально-бытовое (социально-медицинское) обслуживание или выносит мотивированное решение об отказе. </a:t>
            </a:r>
          </a:p>
          <a:p>
            <a:pPr indent="23812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Максимальный срок для зачисления на обслуживание не должен превышать 1 суток с момента получения указанных документов.</a:t>
            </a:r>
          </a:p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На основании, собранных документов формируется «Личное дело» гражданина, которого зачисляют на обслуживание в социально-бытовое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(социально-медицинское) отделение Центра.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205496"/>
              </p:ext>
            </p:extLst>
          </p:nvPr>
        </p:nvGraphicFramePr>
        <p:xfrm>
          <a:off x="107504" y="1095712"/>
          <a:ext cx="8856984" cy="533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484"/>
                <a:gridCol w="2945436"/>
                <a:gridCol w="3978888"/>
                <a:gridCol w="1584176"/>
              </a:tblGrid>
              <a:tr h="122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документа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Сведения, содержащиеся в документе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610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Личное письменное заявление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Ф.И.О., адрес, паспортные данные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сведения о доходах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-состав семьи с указанием даты рождения каждого члена семьи, родственных отношений, их доходов за 12 месяцев, предшествующих обращению.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610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Документ, удостоверяющий личность (копия)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Паспорт1-2 стр. (иные выдаваемые в установленном порядке документы, удостоверяющие личность гражданина), свидетельство о рождении (для несовершеннолетних)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Копия свидетельства, удостоверения или иного документа установленного образца о праве на льготы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Категория льготника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610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Копия справки, подтверждающая факт установления инвалидности, выдаваемая федеральным государственным учреждением медико- социальной экспертизы (для инвалидов)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Группа инвалидности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Дата установления инвалидности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Срок действия инвалидности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 marL="20955" algn="just"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Копия страхового свидетельства государственного страхования (СНИЛС)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Ф.И.О.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Дата и место рождения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  <a:tr h="2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 составе семьи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Состав семьи с указанием даты рождения каждого члена семьи, родственных отношений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6629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Порядок формирования личного дела граждан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зачисления на надомное обслуживание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арина\Отделение Социально-консультативного обслуживания\Презентации\ДЛЯ ПРЕЗЕНТАЦИЙ\Варианты фонов\327648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56538"/>
              </p:ext>
            </p:extLst>
          </p:nvPr>
        </p:nvGraphicFramePr>
        <p:xfrm>
          <a:off x="251520" y="764704"/>
          <a:ext cx="8712967" cy="4950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818"/>
                <a:gridCol w="2897542"/>
                <a:gridCol w="4104456"/>
                <a:gridCol w="1368151"/>
              </a:tblGrid>
              <a:tr h="683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Заключение о состоянии здоровья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Нуждаемость в социально-бытовом (социально-медицинском) обслуживании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 доходах, если гражданин не является пенсионером пенсионного фонда РФ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Размер пенсии, пособия и иные аналогичные выплаты  за 12 месяцев, предшествующих месяцу подачи заявления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 социально – бытового обследования граждан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Условия проживания гражданина (подписывается специалистом по социальной работе и заведующим срочным отделением)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733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Приказ о зачислении на обслуживание</a:t>
                      </a:r>
                      <a:endParaRPr lang="ru-RU" sz="1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Ф.И.О., адрес гражданина,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Ф.И.О. социального работника,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Ф.И.О.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сестры (для социально-медицинского обслуживания),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Дата принятия на обслуживание,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Основание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Протокол по установлению размера оплаты за обслуживание на дому</a:t>
                      </a:r>
                      <a:endParaRPr lang="ru-RU" sz="1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Протокол содержит персональные данные о проживании,  положенных льготах, расчет оплаты за обслуживание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2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Договор</a:t>
                      </a:r>
                      <a:endParaRPr lang="ru-RU" sz="1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Договор (Приказ Министерства труда и социальной защиты РФ №874н от 10.11.2014г.)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  <a:tr h="366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 программа предоставления социальных услуг</a:t>
                      </a:r>
                      <a:endParaRPr lang="ru-RU" sz="1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 программа (Приказ Министерства труда и социальной защиты РФ №874н от 10.11.2014г.)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520" marR="345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520" marR="345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1168</Words>
  <Application>Microsoft Office PowerPoint</Application>
  <PresentationFormat>Экран (4:3)</PresentationFormat>
  <Paragraphs>156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23</cp:revision>
  <dcterms:created xsi:type="dcterms:W3CDTF">2015-09-18T08:38:29Z</dcterms:created>
  <dcterms:modified xsi:type="dcterms:W3CDTF">2015-09-22T13:08:07Z</dcterms:modified>
</cp:coreProperties>
</file>