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548A5FE-1BC8-4A93-A1A8-5810EE765794}">
          <p14:sldIdLst>
            <p14:sldId id="256"/>
            <p14:sldId id="272"/>
            <p14:sldId id="27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001E1-4A17-4495-8CEB-8E128B12B946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8E1E-34C0-4881-878D-59D9A0A9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C8E1E-34C0-4881-878D-59D9A0A968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C8E1E-34C0-4881-878D-59D9A0A968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7AD447-3859-482F-B7E3-6FAB0ADD41DE}" type="datetimeFigureOut">
              <a:rPr lang="ru-RU" smtClean="0"/>
              <a:t>11.07.2012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4D2E26-1705-4889-9F82-7ED0B3F7B53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493" y="1772816"/>
            <a:ext cx="7772400" cy="24482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Лицензирование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медицинской деятельности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года.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19" y="276867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6" y="696027"/>
            <a:ext cx="8928992" cy="553304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08"/>
            <a:ext cx="740493" cy="629419"/>
          </a:xfrm>
          <a:prstGeom prst="rect">
            <a:avLst/>
          </a:prstGeom>
        </p:spPr>
      </p:pic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19" y="152189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12768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Заявление и опись документов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" y="980728"/>
            <a:ext cx="9004813" cy="57606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  <p:pic>
        <p:nvPicPr>
          <p:cNvPr id="10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5" y="276761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" y="620688"/>
            <a:ext cx="8892695" cy="60486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493" cy="629419"/>
          </a:xfrm>
          <a:prstGeom prst="rect">
            <a:avLst/>
          </a:prstGeom>
        </p:spPr>
      </p:pic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4" y="64245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07088" cy="57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Реестр лицензий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" y="980728"/>
            <a:ext cx="9025921" cy="5688632"/>
          </a:xfrm>
        </p:spPr>
      </p:pic>
      <p:pic>
        <p:nvPicPr>
          <p:cNvPr id="4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5" y="276761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764704"/>
            <a:ext cx="9119286" cy="5904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1"/>
            <a:ext cx="740493" cy="629419"/>
          </a:xfrm>
          <a:prstGeom prst="rect">
            <a:avLst/>
          </a:prstGeom>
        </p:spPr>
      </p:pic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20" y="106346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63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" y="692696"/>
            <a:ext cx="9158529" cy="6048672"/>
          </a:xfrm>
        </p:spPr>
      </p:pic>
      <p:pic>
        <p:nvPicPr>
          <p:cNvPr id="4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68" y="66634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1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2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5"/>
            <a:ext cx="9036496" cy="546436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1"/>
            <a:ext cx="740493" cy="629419"/>
          </a:xfrm>
          <a:prstGeom prst="rect">
            <a:avLst/>
          </a:prstGeom>
        </p:spPr>
      </p:pic>
      <p:pic>
        <p:nvPicPr>
          <p:cNvPr id="5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68" y="66634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68" y="256732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6634"/>
            <a:ext cx="6491064" cy="578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Лицензии вашей организации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" y="1052736"/>
            <a:ext cx="9052774" cy="5688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50571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5873"/>
            <a:ext cx="7632848" cy="938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переоформления лицензии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сегодняшний день)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93610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Поиск врача с сертификатом по ОЗЗ (Организации здравоохранения и общественного здоровья)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(главный врач больницы, зам. главного врача по лечебной части, зам. по сети, зав. поликлиникой);</a:t>
            </a:r>
          </a:p>
          <a:p>
            <a:pPr marL="108000">
              <a:spcBef>
                <a:spcPts val="0"/>
              </a:spcBef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50571"/>
            <a:ext cx="740493" cy="629419"/>
          </a:xfrm>
          <a:prstGeom prst="rect">
            <a:avLst/>
          </a:prstGeom>
        </p:spPr>
      </p:pic>
      <p:pic>
        <p:nvPicPr>
          <p:cNvPr id="5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12090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2492896"/>
            <a:ext cx="8229600" cy="648072"/>
          </a:xfrm>
          <a:prstGeom prst="rect">
            <a:avLst/>
          </a:prstGeom>
          <a:effectLst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Разработка «Положения о контроле качества и безопасности медицинской деятельности» в организации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(требования ст.90 323-ФЗ)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2958" y="3172525"/>
            <a:ext cx="8229600" cy="431636"/>
          </a:xfrm>
          <a:prstGeom prst="rect">
            <a:avLst/>
          </a:prstGeom>
          <a:effectLst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Сбор документов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п.7 291-ФЗ;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4281140"/>
            <a:ext cx="8555241" cy="2100187"/>
          </a:xfrm>
          <a:prstGeom prst="rect">
            <a:avLst/>
          </a:prstGeom>
          <a:effectLst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Уплата госпошлины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закону от 27.12.2009 № 374-ФЗ, на основании которого размеры государственной     пошлины составляют: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 предоставление лицензии - 2 600 рублей;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 переоформление документа, подтверждающего наличие лицензии, - 200 рублей;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 выдачу дубликата, подтверждающего наличие лицензии, - 200 рублей;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 продление срока действия лицензии - 200 рублей.)</a:t>
            </a:r>
          </a:p>
          <a:p>
            <a:pPr marL="108000"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7544" y="3717032"/>
            <a:ext cx="8229600" cy="516331"/>
          </a:xfrm>
          <a:prstGeom prst="rect">
            <a:avLst/>
          </a:prstGeom>
          <a:effectLst/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Обеспечение сохранности личных данных граждан, обратившихся за медицинской помощью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(личные дела, договоры, акты выполненных работ);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50571"/>
            <a:ext cx="740493" cy="629419"/>
          </a:xfrm>
          <a:prstGeom prst="rect">
            <a:avLst/>
          </a:prstGeom>
        </p:spPr>
      </p:pic>
      <p:pic>
        <p:nvPicPr>
          <p:cNvPr id="5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12090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25873"/>
            <a:ext cx="7632848" cy="938368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переоформления лицензии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опубликования порядка и номенклатуры работ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557416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правильной номенклатуры работ (услуг) учреждения;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0872" y="1916832"/>
            <a:ext cx="8229600" cy="806731"/>
          </a:xfrm>
          <a:prstGeom prst="rect">
            <a:avLst/>
          </a:prstGeom>
          <a:effectLst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Получение санитарно-эпидемиологического заключения в   Территориальном отделе управления Роспотребнадзора района.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2312" y="2564904"/>
            <a:ext cx="8229600" cy="1152128"/>
          </a:xfrm>
          <a:prstGeom prst="rect">
            <a:avLst/>
          </a:prstGeom>
          <a:effectLst/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В заявлении на лицензию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(взять на сайте)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указать:                             «Прошу исключить из лицензии №…, выданной… (перечислить все виды деятельности, указанные в лицензии) и рассмотреть возможность лицензирования по … (указать все виды предполагаемой деятельности)».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3686254"/>
            <a:ext cx="8229600" cy="2119010"/>
          </a:xfrm>
          <a:prstGeom prst="rect">
            <a:avLst/>
          </a:prstGeom>
          <a:effectLst/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Предоставить пакет документов до 31.12.2012 в Управление Роспотребнадзора Нижегородской области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01.01.2013 получение лицензий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ерез Минздрав)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603006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Нижний Новгород, ул. Варварская, дом 32 литер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телефоны: (831) 411-87-70, (831) 419-92-04; факс: (831)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411-84-24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соискателей лицензий, лицензиатов: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понедельник-четверг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9-00 час. до 13-00 час., с 13-45 час. до 18-00 час., пятница с 9-00 час. до 13-00 час., с 13-45 час. до 16-45 час.</a:t>
            </a:r>
          </a:p>
        </p:txBody>
      </p:sp>
    </p:spTree>
    <p:extLst>
      <p:ext uri="{BB962C8B-B14F-4D97-AF65-F5344CB8AC3E}">
        <p14:creationId xmlns:p14="http://schemas.microsoft.com/office/powerpoint/2010/main" val="3847780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9" grpId="0" build="p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88" y="404664"/>
            <a:ext cx="7772400" cy="10503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документы,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необходимые для лицензирования.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772400" cy="504056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2011 </a:t>
            </a:r>
            <a:r>
              <a:rPr lang="ru-RU" sz="1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№323-ФЗ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«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основах охраны здоровья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граждан»;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от </a:t>
            </a:r>
            <a:r>
              <a:rPr lang="ru-RU" sz="1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января 1996 г</a:t>
            </a:r>
            <a:r>
              <a:rPr lang="ru-RU" sz="1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№27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предоставления платных медицинских услуг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</a:t>
            </a:r>
            <a:r>
              <a:rPr lang="ru-RU" sz="1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апреля 2012 </a:t>
            </a:r>
            <a:r>
              <a:rPr lang="ru-RU" sz="1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№291</a:t>
            </a:r>
            <a:r>
              <a:rPr lang="ru-RU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лицензировании медицинской деятельности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Минздравсоцразвития России РФ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мая </a:t>
            </a:r>
            <a:r>
              <a:rPr lang="ru-RU" sz="1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№323</a:t>
            </a:r>
            <a:r>
              <a:rPr lang="ru-RU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Порядка организации работ (услуг), выполняемых при осуществлении доврачебной, амбулаторно-поликлинической (в том числе первичной медико-санитарной помощи, медицинской помощи женщинам в период беременности, во время и после родов, специализированной медицинской помощи), стационарной (в том числе первичной медико-санитарной помощи, медицинской помощи женщинам в период беременности, во время и после родов, специализированной медицинской помощи), скорой и скорой специализированной (санитарно-авиационной), высокотехнологичной, санаторно-курортной медицинской помощи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      </a:t>
            </a:r>
            <a:r>
              <a:rPr lang="ru-RU" sz="18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(будет изменено)</a:t>
            </a:r>
            <a:endParaRPr lang="ru-RU" sz="1800" b="1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50571"/>
            <a:ext cx="740493" cy="629419"/>
          </a:xfrm>
          <a:prstGeom prst="rect">
            <a:avLst/>
          </a:prstGeom>
        </p:spPr>
      </p:pic>
      <p:pic>
        <p:nvPicPr>
          <p:cNvPr id="5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12090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31" y="374748"/>
            <a:ext cx="7772400" cy="76236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документ по лицензированию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631" y="1484784"/>
            <a:ext cx="7772400" cy="446449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Правительства Российской Федерации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16 апреля 2012 г. N 291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ЛИЦЕНЗИРОВАНИИ МЕДИЦИНСКОЙ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(ЗА ИСКЛЮЧЕНИЕМ УКАЗАННОЙ ДЕЯТЕЛЬНОСТИ, ОСУЩЕСТВЛЯЕМОЙ</a:t>
            </a: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МЕДИЦИНСКИМИ ОРГАНИЗАЦИЯМИ И ДРУГИМИ ОРГАНИЗАЦИЯМИ,</a:t>
            </a: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ВХОДЯЩИМИ В ЧАСТНУЮ СИСТЕМУ ЗДРАВООХРАНЕНИЯ,</a:t>
            </a:r>
          </a:p>
          <a:p>
            <a:pPr algn="ctr"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ТЕРРИТОРИИ ИННОВАЦИОННОГО ЦЕНТРА "СКОЛКОВО")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150571"/>
            <a:ext cx="740493" cy="629419"/>
          </a:xfrm>
          <a:prstGeom prst="rect">
            <a:avLst/>
          </a:prstGeom>
        </p:spPr>
      </p:pic>
      <p:pic>
        <p:nvPicPr>
          <p:cNvPr id="5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12090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657" y="266936"/>
            <a:ext cx="7851648" cy="5634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определяет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53412" cy="50405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Порядок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лицензирования медицинской деятельности, осуществляемой на территории Российской Федерации медицинскими и иными организациями, а также индивидуальными предпринимателями.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Полномочия органов, осуществляющих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Лицензирование медицинской деятельности.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 работ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перечню,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приложению, которые выполняются при оказании медицинской помощи.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Лицензионные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требования, предъявляемые к соискателю лицензии на осуществление медицинской деятельности.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Лицензионные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требования, предъявляемые к лицензиату при осуществлении им медицинской деятельности.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 Ответственность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осуществление медицинской деятельности с грубым нарушением лицензионных требований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 Перечень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документов, представляемых соискателем в лицензирующий орган.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48680"/>
            <a:ext cx="372492" cy="91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95" y="254292"/>
            <a:ext cx="7960250" cy="80820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Лицензионными требованиями, предъявляемыми к </a:t>
            </a:r>
            <a:r>
              <a:rPr lang="ru-RU" sz="2000" i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соискателю</a:t>
            </a:r>
            <a:r>
              <a:rPr lang="ru-RU" sz="2000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лицензии на осуществление медицинской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являются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860978" cy="5328592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зданий, строений, сооружений и (или) помещений, принадлежащих соискателю лицензии на праве собственности или на ином законном основании, необходимых для выполнения заявленных работ (услуг) и отвечающих установленным требованиям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                                      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СанПиН 2.1.3.1375-03 (с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изменениями от 25 апреля 2007 г.)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принадлежащих соискателю лицензии на праве собственности или на ином законном основании медицинских изделий (оборудования, аппаратов, приборов, инструментов), необходимых для выполнения заявленных работ (услуг) и зарегистрированных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установленном порядке…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наличие: у руководителя…,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ответственных за осуществление медицинской деятельности, руководителя структурного подразделения иной организации, ответственного за осуществление медицинской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высшего медицинского образования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,… и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сертификата специалиста по специальности "организация здравоохранения и общественное здоровье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лиц, указанных в подпункте "в" настоящего пункта, стажа работы по специальности: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менее 5 лет - при наличии высшего медицинского образования;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менее 3 лет - при наличии среднего медицинского образования;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д) наличие заключивших с соискателем лицензии трудовые договоры работников, имеющих среднее, высшее, послевузовское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иное необходимое для выполнения заявленных работ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сертификат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соответствие структуры и штатного расписания соискателя лицензии - юридического лица, входящего в государственную или муниципальную систему здравоохранения, общим требованиям, установленным для соответствующих медицинских организаций;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и)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внутреннего контроля качества и безопасности медицинской деятельности.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5" y="276761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7"/>
            <a:ext cx="740367" cy="6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860"/>
            <a:ext cx="8640960" cy="97838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Лицензионными требованиями, предъявляемыми к </a:t>
            </a: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лицензиату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при осуществлении им медицинской деятельности,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376" y="2060848"/>
            <a:ext cx="8500938" cy="3240360"/>
          </a:xfrm>
        </p:spPr>
        <p:txBody>
          <a:bodyPr>
            <a:normAutofit/>
          </a:bodyPr>
          <a:lstStyle/>
          <a:p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требования, предъявляемые к соискателю лицензии, а также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а) соблюдение порядков оказания медицинской помощи;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б) соблюдение установленного порядка осуществления внутреннего контроля качества и безопасности медицинской деятельности;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в) соблюдение установленного порядка предоставления платных медицинских услуг;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г) повышение квалификации специалистов, выполняющих заявленные работы (услуги), не реже 1 раза в 5 лет.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6" y="245062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53"/>
            <a:ext cx="7772400" cy="67210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лицензии соискатель лицензии направляет или представляет в лицензирующий орган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72420" cy="5472608"/>
          </a:xfrm>
        </p:spPr>
        <p:txBody>
          <a:bodyPr>
            <a:no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учредительных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засвидетельствованные в нотариальном порядке;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подтверждающих наличие у соискателя лицензии принадлежащих ему на праве собственности или на ином законном основании зданий,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(или) помещений, необходимых для выполнения заявленных работ (услуг),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подтверждающих наличие у соискателя лицензии принадлежащих ему на праве собственности или на ином законном основании медицинских изделий (оборудования, аппаратов, приборов, инструментов), необходимых для выполнения заявленных работ (услуг);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сведения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наличии выданного в установленном порядке санитарно-эпидемиологического заключения о соответствии санитарным правилам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зданий …и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(или) помещений, необходимых для выполнения соискателем лицензии заявленных работ (услуг);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сведения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государственной регистрации медицинских изделий (оборудования, аппаратов, приборов, инструментов), необходимых для выполнения соискателем лицензии заявленных работ (услуг);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подтверждающих наличие у лиц, указанных в подпункте "в" пункта 4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соответствующего профессионального образования, сертификатов, стажа работы по специальности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(наличие сертификата по ОЗЗ)</a:t>
            </a:r>
            <a:endParaRPr lang="ru-RU" sz="1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подтверждающих наличие у лиц, указанных в подпункте "д" пункта 4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соответствующего профессионального образования и сертификата специалиста (для специалистов с медицинским образованием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(Например: сертификат на сестринское дело)</a:t>
            </a:r>
            <a:endParaRPr lang="ru-RU" sz="1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документов, подтверждающих наличие у лиц, указанных в подпункте "е" пункта 4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соответствующего профессионального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образования… либо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копия договора с организацией, имеющей лицензию на осуществление соответствующей деятельности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тех.обслуживание</a:t>
            </a:r>
            <a:r>
              <a:rPr lang="ru-RU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копия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документа, подтверждающего уплату государственной пошлины за предоставление лицензии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к)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опись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прилагаемых документов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95" y="227653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6480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http://52reg.roszdravnadzor.ru/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9558"/>
            <a:ext cx="8674022" cy="55317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5" y="193701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4442"/>
            <a:ext cx="6336704" cy="4926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документация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8928992" cy="576064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6"/>
            <a:ext cx="740493" cy="629419"/>
          </a:xfrm>
          <a:prstGeom prst="rect">
            <a:avLst/>
          </a:prstGeom>
        </p:spPr>
      </p:pic>
      <p:pic>
        <p:nvPicPr>
          <p:cNvPr id="6" name="Picture 2" descr="C:\Users\Буров\Desktop\Лицензирование 2012\зме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45" y="276761"/>
            <a:ext cx="418337" cy="5438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1268</Words>
  <Application>Microsoft Office PowerPoint</Application>
  <PresentationFormat>Экран (4:3)</PresentationFormat>
  <Paragraphs>80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Лицензирование медицинской деятельности с 2012 года.</vt:lpstr>
      <vt:lpstr>Нормативные документы, необходимые для лицензирования.</vt:lpstr>
      <vt:lpstr>Основной документ по лицензированию</vt:lpstr>
      <vt:lpstr>Положение определяет </vt:lpstr>
      <vt:lpstr>Лицензионными требованиями, предъявляемыми к соискателю лицензии на осуществление медицинской деятельности, являются</vt:lpstr>
      <vt:lpstr>Лицензионными требованиями, предъявляемыми к лицензиату  при осуществлении им медицинской деятельности, являются:</vt:lpstr>
      <vt:lpstr>Для получения лицензии соискатель лицензии направляет или представляет в лицензирующий орган</vt:lpstr>
      <vt:lpstr>http://52reg.roszdravnadzor.ru/</vt:lpstr>
      <vt:lpstr>Нормативная документация</vt:lpstr>
      <vt:lpstr>Презентация PowerPoint</vt:lpstr>
      <vt:lpstr>Заявление и опись документов</vt:lpstr>
      <vt:lpstr>Презентация PowerPoint</vt:lpstr>
      <vt:lpstr>Реестр лицензий</vt:lpstr>
      <vt:lpstr>Презентация PowerPoint</vt:lpstr>
      <vt:lpstr>Презентация PowerPoint</vt:lpstr>
      <vt:lpstr>Презентация PowerPoint</vt:lpstr>
      <vt:lpstr>Лицензии вашей организации</vt:lpstr>
      <vt:lpstr>Основные этапы переоформления лицензии (на сегодняшний день)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Лицензирование  медицинской деятельности</dc:title>
  <dc:creator>Буров</dc:creator>
  <cp:lastModifiedBy>Буров</cp:lastModifiedBy>
  <cp:revision>62</cp:revision>
  <dcterms:created xsi:type="dcterms:W3CDTF">2012-07-05T10:36:58Z</dcterms:created>
  <dcterms:modified xsi:type="dcterms:W3CDTF">2012-07-11T11:29:41Z</dcterms:modified>
</cp:coreProperties>
</file>